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h.mx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1045649" y="1172655"/>
            <a:ext cx="888385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24886" y="1466927"/>
            <a:ext cx="4818030" cy="6623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105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Acceso a internet, folletos con la oferta educativa, web master, teléfono, papel, internet, p</a:t>
            </a:r>
            <a:r>
              <a:rPr lang="es-MX" sz="1050" dirty="0" smtClean="0">
                <a:latin typeface="Arial Narrow" panose="020B0606020202030204" pitchFamily="34" charset="0"/>
              </a:rPr>
              <a:t>resupuesto </a:t>
            </a:r>
            <a:r>
              <a:rPr lang="es-MX" sz="1050" dirty="0">
                <a:latin typeface="Arial Narrow" panose="020B0606020202030204" pitchFamily="34" charset="0"/>
              </a:rPr>
              <a:t>para impresión de </a:t>
            </a:r>
            <a:r>
              <a:rPr lang="es-MX" sz="1050" dirty="0" smtClean="0">
                <a:latin typeface="Arial Narrow" panose="020B0606020202030204" pitchFamily="34" charset="0"/>
              </a:rPr>
              <a:t>materiales, viáticos para personal que asiste a ferias educativas fuera de Hermosillo, prestadores de servicio social, cámara fotográfica, impresora, hojas blancas, </a:t>
            </a:r>
            <a:r>
              <a:rPr lang="es-MX" sz="1050" i="1" dirty="0" err="1" smtClean="0">
                <a:latin typeface="Arial Narrow" panose="020B0606020202030204" pitchFamily="34" charset="0"/>
              </a:rPr>
              <a:t>souvernis</a:t>
            </a:r>
            <a:r>
              <a:rPr lang="es-MX" sz="1050" dirty="0" smtClean="0">
                <a:latin typeface="Arial Narrow" panose="020B0606020202030204" pitchFamily="34" charset="0"/>
              </a:rPr>
              <a:t>.</a:t>
            </a:r>
            <a:endParaRPr lang="es-MX" sz="105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446636" y="1201875"/>
            <a:ext cx="90281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40903" y="2253523"/>
            <a:ext cx="1034660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684512" y="5889573"/>
            <a:ext cx="4085529" cy="5386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Atención al 80% de las solicitudes que se reciben de preparatorias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276671" y="5599622"/>
            <a:ext cx="901209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0117412" y="2683999"/>
            <a:ext cx="740908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3825500" y="2162271"/>
            <a:ext cx="124462" cy="30765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3820255" y="5340065"/>
            <a:ext cx="145137" cy="48770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342916" y="3547766"/>
            <a:ext cx="960741" cy="253113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816526" y="3655992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5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07143" y="1421261"/>
            <a:ext cx="2565399" cy="3485570"/>
          </a:xfrm>
          <a:prstGeom prst="rect">
            <a:avLst/>
          </a:prstGeom>
          <a:noFill/>
          <a:ln w="95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Solicitud de escuelas </a:t>
            </a:r>
            <a:r>
              <a:rPr lang="es-MX" sz="1050" dirty="0">
                <a:latin typeface="Arial Narrow" panose="020B0606020202030204" pitchFamily="34" charset="0"/>
              </a:rPr>
              <a:t>de Educación Media </a:t>
            </a:r>
            <a:r>
              <a:rPr lang="es-MX" sz="1050" dirty="0" smtClean="0">
                <a:latin typeface="Arial Narrow" panose="020B0606020202030204" pitchFamily="34" charset="0"/>
              </a:rPr>
              <a:t>Superior de  asistir </a:t>
            </a:r>
            <a:r>
              <a:rPr lang="es-MX" sz="1050" dirty="0">
                <a:latin typeface="Arial Narrow" panose="020B0606020202030204" pitchFamily="34" charset="0"/>
              </a:rPr>
              <a:t>a sus ferias educativas para </a:t>
            </a:r>
            <a:r>
              <a:rPr lang="es-MX" sz="1050" dirty="0" smtClean="0">
                <a:latin typeface="Arial Narrow" panose="020B0606020202030204" pitchFamily="34" charset="0"/>
              </a:rPr>
              <a:t>dar información a sus estudiantes.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Calendario de examen CENEVAL proporcionado por el Depto. de Desarrollo Académico.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Requisitos </a:t>
            </a:r>
            <a:r>
              <a:rPr lang="es-MX" sz="1050" dirty="0">
                <a:latin typeface="Arial Narrow" panose="020B0606020202030204" pitchFamily="34" charset="0"/>
              </a:rPr>
              <a:t>para el registro en </a:t>
            </a:r>
            <a:r>
              <a:rPr lang="es-MX" sz="1050" dirty="0" smtClean="0">
                <a:latin typeface="Arial Narrow" panose="020B0606020202030204" pitchFamily="34" charset="0"/>
              </a:rPr>
              <a:t>línea y puntos </a:t>
            </a:r>
            <a:r>
              <a:rPr lang="es-MX" sz="1050" dirty="0">
                <a:latin typeface="Arial Narrow" panose="020B0606020202030204" pitchFamily="34" charset="0"/>
              </a:rPr>
              <a:t>de relevancia para el proceso de registro en línea.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de </a:t>
            </a:r>
            <a:r>
              <a:rPr lang="es-MX" sz="1050" dirty="0">
                <a:latin typeface="Arial Narrow" panose="020B0606020202030204" pitchFamily="34" charset="0"/>
              </a:rPr>
              <a:t>los </a:t>
            </a:r>
            <a:r>
              <a:rPr lang="es-MX" sz="1050" dirty="0" smtClean="0">
                <a:latin typeface="Arial Narrow" panose="020B0606020202030204" pitchFamily="34" charset="0"/>
              </a:rPr>
              <a:t>aspirantes por parte de Servicios Escolares.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Estado del </a:t>
            </a:r>
            <a:r>
              <a:rPr lang="es-MX" sz="1050" dirty="0">
                <a:latin typeface="Arial Narrow" panose="020B0606020202030204" pitchFamily="34" charset="0"/>
              </a:rPr>
              <a:t>registro de </a:t>
            </a:r>
            <a:r>
              <a:rPr lang="es-MX" sz="1050" dirty="0" smtClean="0">
                <a:latin typeface="Arial Narrow" panose="020B0606020202030204" pitchFamily="34" charset="0"/>
              </a:rPr>
              <a:t>aspirantes por parte </a:t>
            </a:r>
            <a:r>
              <a:rPr lang="es-MX" sz="1050" dirty="0">
                <a:latin typeface="Arial Narrow" panose="020B0606020202030204" pitchFamily="34" charset="0"/>
              </a:rPr>
              <a:t>de Centro de Cómputo </a:t>
            </a:r>
            <a:r>
              <a:rPr lang="es-MX" sz="1050" dirty="0" smtClean="0">
                <a:latin typeface="Arial Narrow" panose="020B0606020202030204" pitchFamily="34" charset="0"/>
              </a:rPr>
              <a:t>Administrativo.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Confirmación de </a:t>
            </a:r>
            <a:r>
              <a:rPr lang="es-MX" sz="1050" dirty="0">
                <a:latin typeface="Arial Narrow" panose="020B0606020202030204" pitchFamily="34" charset="0"/>
              </a:rPr>
              <a:t>la División de Estudios Profesionales (DEP) </a:t>
            </a:r>
            <a:r>
              <a:rPr lang="es-MX" sz="1050" dirty="0" smtClean="0">
                <a:latin typeface="Arial Narrow" panose="020B0606020202030204" pitchFamily="34" charset="0"/>
              </a:rPr>
              <a:t>sobre qué coordinador asistirá a la feria.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Confirmación de Recursos Materiales (RM) sobre chofer y automóvil que asistirá a la feria educativa.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Fotos que envían coordinadores como </a:t>
            </a:r>
            <a:r>
              <a:rPr lang="es-MX" sz="1050" dirty="0">
                <a:latin typeface="Arial Narrow" panose="020B0606020202030204" pitchFamily="34" charset="0"/>
              </a:rPr>
              <a:t>evidencia</a:t>
            </a:r>
            <a:r>
              <a:rPr lang="es-MX" sz="1050" dirty="0" smtClean="0">
                <a:latin typeface="Arial Narrow" panose="020B0606020202030204" pitchFamily="34" charset="0"/>
              </a:rPr>
              <a:t>.</a:t>
            </a:r>
            <a:endParaRPr lang="es-ES" sz="1050" dirty="0">
              <a:latin typeface="Arial Narrow" panose="020B0606020202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569751" y="2500826"/>
            <a:ext cx="4776965" cy="283923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endParaRPr lang="es-MX" sz="1050" dirty="0" smtClean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</a:rPr>
              <a:t>Se </a:t>
            </a:r>
            <a:r>
              <a:rPr lang="es-MX" sz="1050" dirty="0">
                <a:latin typeface="Arial Narrow" panose="020B0606020202030204" pitchFamily="34" charset="0"/>
              </a:rPr>
              <a:t>recibe solicitud de </a:t>
            </a:r>
            <a:r>
              <a:rPr lang="es-MX" sz="1050" dirty="0" smtClean="0">
                <a:latin typeface="Arial Narrow" panose="020B0606020202030204" pitchFamily="34" charset="0"/>
              </a:rPr>
              <a:t>plantel de media superior </a:t>
            </a:r>
            <a:r>
              <a:rPr lang="es-MX" sz="1050" dirty="0">
                <a:latin typeface="Arial Narrow" panose="020B0606020202030204" pitchFamily="34" charset="0"/>
              </a:rPr>
              <a:t>para asistir a su feria </a:t>
            </a:r>
            <a:r>
              <a:rPr lang="es-MX" sz="1050" dirty="0" smtClean="0">
                <a:latin typeface="Arial Narrow" panose="020B0606020202030204" pitchFamily="34" charset="0"/>
              </a:rPr>
              <a:t>educativa y/o evento académico afín. 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>
                <a:latin typeface="Arial Narrow" panose="020B0606020202030204" pitchFamily="34" charset="0"/>
              </a:rPr>
              <a:t>Se </a:t>
            </a:r>
            <a:r>
              <a:rPr lang="es-MX" sz="1050" dirty="0" smtClean="0">
                <a:latin typeface="Arial Narrow" panose="020B0606020202030204" pitchFamily="34" charset="0"/>
              </a:rPr>
              <a:t>notifica de la solicitud </a:t>
            </a:r>
            <a:r>
              <a:rPr lang="es-MX" sz="1050" dirty="0">
                <a:latin typeface="Arial Narrow" panose="020B0606020202030204" pitchFamily="34" charset="0"/>
              </a:rPr>
              <a:t>a División de Estudios </a:t>
            </a:r>
            <a:r>
              <a:rPr lang="es-MX" sz="1050" dirty="0" smtClean="0">
                <a:latin typeface="Arial Narrow" panose="020B0606020202030204" pitchFamily="34" charset="0"/>
              </a:rPr>
              <a:t>Profesionales (DEP)  </a:t>
            </a:r>
            <a:r>
              <a:rPr lang="es-MX" sz="1050" dirty="0">
                <a:latin typeface="Arial Narrow" panose="020B0606020202030204" pitchFamily="34" charset="0"/>
              </a:rPr>
              <a:t>y Recursos Materiales </a:t>
            </a:r>
            <a:r>
              <a:rPr lang="es-MX" sz="1050" dirty="0" smtClean="0">
                <a:latin typeface="Arial Narrow" panose="020B0606020202030204" pitchFamily="34" charset="0"/>
              </a:rPr>
              <a:t> (RM) para verificar si pueden agendar, respectivamente,  al coordinador</a:t>
            </a:r>
            <a:r>
              <a:rPr lang="es-MX" sz="1050" dirty="0">
                <a:latin typeface="Arial Narrow" panose="020B0606020202030204" pitchFamily="34" charset="0"/>
              </a:rPr>
              <a:t> </a:t>
            </a:r>
            <a:r>
              <a:rPr lang="es-MX" sz="1050" dirty="0" smtClean="0">
                <a:latin typeface="Arial Narrow" panose="020B0606020202030204" pitchFamily="34" charset="0"/>
              </a:rPr>
              <a:t>de carrera  así como vehículo y chofer para el  traslado al plantel solicitante.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>
                <a:latin typeface="Arial Narrow" panose="020B0606020202030204" pitchFamily="34" charset="0"/>
              </a:rPr>
              <a:t>Si ambas instancias pueden cubrir la feria se le confirma a la </a:t>
            </a:r>
            <a:r>
              <a:rPr lang="es-MX" sz="1050" dirty="0" smtClean="0">
                <a:latin typeface="Arial Narrow" panose="020B0606020202030204" pitchFamily="34" charset="0"/>
              </a:rPr>
              <a:t>institución solicitante </a:t>
            </a:r>
            <a:r>
              <a:rPr lang="es-MX" sz="1050" dirty="0">
                <a:latin typeface="Arial Narrow" panose="020B0606020202030204" pitchFamily="34" charset="0"/>
              </a:rPr>
              <a:t>en las siguientes 48 horas la asistencia o imposibilidad de asistir.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>
                <a:latin typeface="Arial Narrow" panose="020B0606020202030204" pitchFamily="34" charset="0"/>
              </a:rPr>
              <a:t>Si se asistirá a la feria se arma un paquete informativo que consta de trípticos </a:t>
            </a:r>
            <a:r>
              <a:rPr lang="es-MX" sz="1050" dirty="0" smtClean="0">
                <a:latin typeface="Arial Narrow" panose="020B0606020202030204" pitchFamily="34" charset="0"/>
              </a:rPr>
              <a:t>con información de </a:t>
            </a:r>
            <a:r>
              <a:rPr lang="es-MX" sz="1050" dirty="0">
                <a:latin typeface="Arial Narrow" panose="020B0606020202030204" pitchFamily="34" charset="0"/>
              </a:rPr>
              <a:t>las carreras, </a:t>
            </a:r>
            <a:r>
              <a:rPr lang="es-MX" sz="1050" i="1" dirty="0" err="1">
                <a:latin typeface="Arial Narrow" panose="020B0606020202030204" pitchFamily="34" charset="0"/>
              </a:rPr>
              <a:t>souvenirs</a:t>
            </a:r>
            <a:r>
              <a:rPr lang="es-MX" sz="1050" dirty="0">
                <a:latin typeface="Arial Narrow" panose="020B0606020202030204" pitchFamily="34" charset="0"/>
              </a:rPr>
              <a:t>, módulo para colocar </a:t>
            </a:r>
            <a:r>
              <a:rPr lang="es-MX" sz="1050" dirty="0" smtClean="0">
                <a:latin typeface="Arial Narrow" panose="020B0606020202030204" pitchFamily="34" charset="0"/>
              </a:rPr>
              <a:t>materiales. 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MX" sz="1050" dirty="0">
                <a:latin typeface="Arial Narrow" panose="020B0606020202030204" pitchFamily="34" charset="0"/>
              </a:rPr>
              <a:t>El paquete informativo se entrega al coordinador </a:t>
            </a:r>
            <a:r>
              <a:rPr lang="es-MX" sz="1050" dirty="0" smtClean="0">
                <a:latin typeface="Arial Narrow" panose="020B0606020202030204" pitchFamily="34" charset="0"/>
              </a:rPr>
              <a:t>de carrera que asistirá.</a:t>
            </a:r>
            <a:r>
              <a:rPr lang="es-MX" sz="1050" dirty="0">
                <a:latin typeface="Arial Narrow" panose="020B0606020202030204" pitchFamily="34" charset="0"/>
              </a:rPr>
              <a:t> </a:t>
            </a:r>
            <a:endParaRPr lang="es-MX" sz="1050" dirty="0" smtClean="0">
              <a:latin typeface="Arial Narrow" panose="020B0606020202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</a:rPr>
              <a:t>Se </a:t>
            </a:r>
            <a:r>
              <a:rPr lang="es-MX" sz="1050" dirty="0">
                <a:latin typeface="Arial Narrow" panose="020B0606020202030204" pitchFamily="34" charset="0"/>
              </a:rPr>
              <a:t>informa en redes sociales </a:t>
            </a:r>
            <a:r>
              <a:rPr lang="es-MX" sz="1050" i="1" dirty="0" smtClean="0">
                <a:latin typeface="Arial Narrow" panose="020B0606020202030204" pitchFamily="34" charset="0"/>
              </a:rPr>
              <a:t>(Facebook </a:t>
            </a:r>
            <a:r>
              <a:rPr lang="es-MX" sz="1050" i="1" dirty="0">
                <a:latin typeface="Arial Narrow" panose="020B0606020202030204" pitchFamily="34" charset="0"/>
              </a:rPr>
              <a:t>y </a:t>
            </a:r>
            <a:r>
              <a:rPr lang="es-MX" sz="1050" i="1" dirty="0" smtClean="0">
                <a:latin typeface="Arial Narrow" panose="020B0606020202030204" pitchFamily="34" charset="0"/>
              </a:rPr>
              <a:t>Twitter</a:t>
            </a:r>
            <a:r>
              <a:rPr lang="es-MX" sz="1050" dirty="0" smtClean="0">
                <a:latin typeface="Arial Narrow" panose="020B0606020202030204" pitchFamily="34" charset="0"/>
              </a:rPr>
              <a:t>) </a:t>
            </a:r>
            <a:r>
              <a:rPr lang="es-MX" sz="1050" dirty="0">
                <a:latin typeface="Arial Narrow" panose="020B0606020202030204" pitchFamily="34" charset="0"/>
              </a:rPr>
              <a:t>las actividades de la Feria Educativa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</a:rPr>
              <a:t>Al </a:t>
            </a:r>
            <a:r>
              <a:rPr lang="es-MX" sz="1050" dirty="0">
                <a:latin typeface="Arial Narrow" panose="020B0606020202030204" pitchFamily="34" charset="0"/>
              </a:rPr>
              <a:t>finalizar la </a:t>
            </a:r>
            <a:r>
              <a:rPr lang="es-MX" sz="1050" dirty="0" smtClean="0">
                <a:latin typeface="Arial Narrow" panose="020B0606020202030204" pitchFamily="34" charset="0"/>
              </a:rPr>
              <a:t>feria, se resguardan </a:t>
            </a:r>
            <a:r>
              <a:rPr lang="es-MX" sz="1050" dirty="0">
                <a:latin typeface="Arial Narrow" panose="020B0606020202030204" pitchFamily="34" charset="0"/>
              </a:rPr>
              <a:t>los materiales promocionales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</a:rPr>
              <a:t>Se elabora reporte de la feria educativa y se envía agradecimiento por correo a los planteles de media superior.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50" dirty="0" smtClean="0">
                <a:latin typeface="Arial Narrow" panose="020B0606020202030204" pitchFamily="34" charset="0"/>
              </a:rPr>
              <a:t>Se </a:t>
            </a:r>
            <a:r>
              <a:rPr lang="es-MX" sz="1050" dirty="0">
                <a:latin typeface="Arial Narrow" panose="020B0606020202030204" pitchFamily="34" charset="0"/>
              </a:rPr>
              <a:t>archiva en digital la invitación y las fotos</a:t>
            </a:r>
            <a:r>
              <a:rPr lang="es-MX" sz="1050" dirty="0" smtClean="0">
                <a:latin typeface="Arial Narrow" panose="020B0606020202030204" pitchFamily="34" charset="0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endParaRPr lang="es-ES" sz="1050" dirty="0">
              <a:latin typeface="Arial Narrow" panose="020B0606020202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312326" y="3025660"/>
            <a:ext cx="2351080" cy="17081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endParaRPr lang="es-MX" sz="1050" dirty="0" smtClean="0"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Correo </a:t>
            </a:r>
            <a:r>
              <a:rPr lang="es-MX" sz="1050" dirty="0">
                <a:latin typeface="Arial Narrow" panose="020B0606020202030204" pitchFamily="34" charset="0"/>
              </a:rPr>
              <a:t>electrónico con solicitud para DEP y RM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Correo </a:t>
            </a:r>
            <a:r>
              <a:rPr lang="es-MX" sz="1050" dirty="0">
                <a:latin typeface="Arial Narrow" panose="020B0606020202030204" pitchFamily="34" charset="0"/>
              </a:rPr>
              <a:t>electrónico de respuesta </a:t>
            </a:r>
            <a:r>
              <a:rPr lang="es-MX" sz="1050" dirty="0" smtClean="0">
                <a:latin typeface="Arial Narrow" panose="020B0606020202030204" pitchFamily="34" charset="0"/>
              </a:rPr>
              <a:t>al plantel de media superior.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 smtClean="0">
                <a:latin typeface="Arial Narrow" panose="020B0606020202030204" pitchFamily="34" charset="0"/>
              </a:rPr>
              <a:t>Correo electrónico de agradecimiento </a:t>
            </a:r>
            <a:r>
              <a:rPr lang="es-MX" sz="1050" dirty="0">
                <a:latin typeface="Arial Narrow" panose="020B0606020202030204" pitchFamily="34" charset="0"/>
              </a:rPr>
              <a:t> a los planteles de media superior.</a:t>
            </a:r>
            <a:endParaRPr lang="es-ES" sz="1050" dirty="0"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s-MX" sz="1050" dirty="0">
                <a:latin typeface="Arial Narrow" panose="020B0606020202030204" pitchFamily="34" charset="0"/>
              </a:rPr>
              <a:t>Comunicado </a:t>
            </a:r>
            <a:r>
              <a:rPr lang="es-MX" sz="1050" dirty="0" smtClean="0">
                <a:latin typeface="Arial Narrow" panose="020B0606020202030204" pitchFamily="34" charset="0"/>
              </a:rPr>
              <a:t>para la página </a:t>
            </a:r>
            <a:r>
              <a:rPr lang="es-MX" sz="1050" dirty="0" smtClean="0">
                <a:latin typeface="Arial Narrow" panose="020B0606020202030204" pitchFamily="34" charset="0"/>
                <a:hlinkClick r:id="rId2"/>
              </a:rPr>
              <a:t>www.ith.mx</a:t>
            </a:r>
            <a:r>
              <a:rPr lang="es-MX" sz="1050" dirty="0" smtClean="0">
                <a:latin typeface="Arial Narrow" panose="020B0606020202030204" pitchFamily="34" charset="0"/>
              </a:rPr>
              <a:t> y redes sociales </a:t>
            </a:r>
            <a:r>
              <a:rPr lang="es-MX" sz="1050" i="1" dirty="0" smtClean="0">
                <a:latin typeface="Arial Narrow" panose="020B0606020202030204" pitchFamily="34" charset="0"/>
              </a:rPr>
              <a:t>(Facebook, Twitter). </a:t>
            </a:r>
            <a:r>
              <a:rPr lang="es-MX" sz="1050" i="1" dirty="0">
                <a:latin typeface="Arial Narrow" panose="020B0606020202030204" pitchFamily="34" charset="0"/>
              </a:rPr>
              <a:t> </a:t>
            </a:r>
            <a:endParaRPr lang="es-MX" sz="1050" i="1" dirty="0" smtClean="0">
              <a:latin typeface="Arial Narrow" panose="020B0606020202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s-ES" sz="1050" i="1" dirty="0">
              <a:latin typeface="Arial Narrow" panose="020B060602020203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82811" y="5168947"/>
            <a:ext cx="2989882" cy="147732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PELIGRO</a:t>
            </a:r>
          </a:p>
          <a:p>
            <a:endParaRPr lang="es-MX" sz="1000" dirty="0" smtClean="0">
              <a:latin typeface="Arial Narrow" panose="020B060602020203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MX" sz="1000" dirty="0" smtClean="0">
                <a:latin typeface="Arial Narrow" panose="020B0606020202030204" pitchFamily="34" charset="0"/>
              </a:rPr>
              <a:t>No </a:t>
            </a:r>
            <a:r>
              <a:rPr lang="es-MX" sz="1000" dirty="0">
                <a:latin typeface="Arial Narrow" panose="020B0606020202030204" pitchFamily="34" charset="0"/>
              </a:rPr>
              <a:t>llegar con información </a:t>
            </a:r>
            <a:r>
              <a:rPr lang="es-MX" sz="1000" dirty="0" smtClean="0">
                <a:latin typeface="Arial Narrow" panose="020B0606020202030204" pitchFamily="34" charset="0"/>
              </a:rPr>
              <a:t>al </a:t>
            </a:r>
            <a:r>
              <a:rPr lang="es-MX" sz="1000" dirty="0">
                <a:latin typeface="Arial Narrow" panose="020B0606020202030204" pitchFamily="34" charset="0"/>
              </a:rPr>
              <a:t>público meta de TECNM-ITH, estudiantes de </a:t>
            </a:r>
            <a:r>
              <a:rPr lang="es-MX" sz="1000" dirty="0" smtClean="0">
                <a:latin typeface="Arial Narrow" panose="020B0606020202030204" pitchFamily="34" charset="0"/>
              </a:rPr>
              <a:t>planteles de media superior  públicos </a:t>
            </a:r>
            <a:r>
              <a:rPr lang="es-MX" sz="1000" dirty="0">
                <a:latin typeface="Arial Narrow" panose="020B0606020202030204" pitchFamily="34" charset="0"/>
              </a:rPr>
              <a:t>y </a:t>
            </a:r>
            <a:r>
              <a:rPr lang="es-MX" sz="1000" dirty="0" smtClean="0">
                <a:latin typeface="Arial Narrow" panose="020B0606020202030204" pitchFamily="34" charset="0"/>
              </a:rPr>
              <a:t>privados</a:t>
            </a:r>
            <a:r>
              <a:rPr lang="es-MX" sz="1000" dirty="0">
                <a:latin typeface="Arial Narrow" panose="020B0606020202030204" pitchFamily="34" charset="0"/>
              </a:rPr>
              <a:t>.</a:t>
            </a:r>
            <a:endParaRPr lang="es-ES" sz="100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00" dirty="0" smtClean="0">
                <a:latin typeface="Arial Narrow" panose="020B0606020202030204" pitchFamily="34" charset="0"/>
              </a:rPr>
              <a:t>Afectar la cobertura por no contar con los suficientes estudiantes de media superior con perfil de ingenierías.</a:t>
            </a:r>
            <a:endParaRPr lang="es-ES" sz="1000" dirty="0">
              <a:latin typeface="Arial Narrow" panose="020B0606020202030204" pitchFamily="34" charset="0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s-MX" sz="1000" dirty="0" smtClean="0">
                <a:latin typeface="Arial Narrow" panose="020B0606020202030204" pitchFamily="34" charset="0"/>
              </a:rPr>
              <a:t>Afectar la imagen de la Escuela y proyectarla  como poco </a:t>
            </a:r>
            <a:r>
              <a:rPr lang="es-MX" sz="1000" dirty="0">
                <a:latin typeface="Arial Narrow" panose="020B0606020202030204" pitchFamily="34" charset="0"/>
              </a:rPr>
              <a:t>interesada en </a:t>
            </a:r>
            <a:r>
              <a:rPr lang="es-MX" sz="1000" dirty="0" smtClean="0">
                <a:latin typeface="Arial Narrow" panose="020B0606020202030204" pitchFamily="34" charset="0"/>
              </a:rPr>
              <a:t>difundir su oferta educativa.</a:t>
            </a:r>
            <a:endParaRPr lang="es-ES" sz="1000" dirty="0">
              <a:latin typeface="Arial Narrow" panose="020B060602020203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9168271" y="5405278"/>
            <a:ext cx="2867068" cy="122341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 smtClean="0">
                <a:latin typeface="Arial Narrow" panose="020B0606020202030204" pitchFamily="34" charset="0"/>
              </a:rPr>
              <a:t>RIESGO</a:t>
            </a:r>
          </a:p>
          <a:p>
            <a:endParaRPr lang="es-MX" sz="1050" dirty="0" smtClean="0">
              <a:latin typeface="Arial Narrow" panose="020B0606020202030204" pitchFamily="34" charset="0"/>
            </a:endParaRPr>
          </a:p>
          <a:p>
            <a:r>
              <a:rPr lang="es-MX" sz="1050" dirty="0" smtClean="0">
                <a:latin typeface="Arial Narrow" panose="020B0606020202030204" pitchFamily="34" charset="0"/>
              </a:rPr>
              <a:t>Que </a:t>
            </a:r>
            <a:r>
              <a:rPr lang="es-MX" sz="1050" dirty="0">
                <a:latin typeface="Arial Narrow" panose="020B0606020202030204" pitchFamily="34" charset="0"/>
              </a:rPr>
              <a:t>los estudiantes de </a:t>
            </a:r>
            <a:r>
              <a:rPr lang="es-MX" sz="1050" dirty="0" smtClean="0">
                <a:latin typeface="Arial Narrow" panose="020B0606020202030204" pitchFamily="34" charset="0"/>
              </a:rPr>
              <a:t>nivel medio superior </a:t>
            </a:r>
            <a:r>
              <a:rPr lang="es-MX" sz="1050" dirty="0">
                <a:latin typeface="Arial Narrow" panose="020B0606020202030204" pitchFamily="34" charset="0"/>
              </a:rPr>
              <a:t>no conozcan la oferta educativa de TECNM-ITH y  no se enteren de que es una escuela accesible, que cuenta con programas de movilidad estudiantil y otros apoyos</a:t>
            </a:r>
            <a:r>
              <a:rPr lang="es-MX" sz="1050" dirty="0" smtClean="0">
                <a:latin typeface="Arial Narrow" panose="020B0606020202030204" pitchFamily="34" charset="0"/>
              </a:rPr>
              <a:t>.</a:t>
            </a:r>
          </a:p>
          <a:p>
            <a:endParaRPr lang="es-ES" sz="1050" dirty="0">
              <a:latin typeface="Arial Narrow" panose="020B0606020202030204" pitchFamily="34" charset="0"/>
            </a:endParaRPr>
          </a:p>
        </p:txBody>
      </p:sp>
      <p:sp>
        <p:nvSpPr>
          <p:cNvPr id="37" name="CustomShape 1"/>
          <p:cNvSpPr/>
          <p:nvPr/>
        </p:nvSpPr>
        <p:spPr>
          <a:xfrm>
            <a:off x="53356" y="93134"/>
            <a:ext cx="7611467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</a:t>
            </a:r>
            <a:r>
              <a:rPr lang="es-MX" sz="1600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DEPARTAMENTO DE COMUNICACIÓN Y DIFUSIÓN</a:t>
            </a:r>
            <a:endParaRPr lang="es-ES" sz="1600" b="1" strike="noStrike" spc="-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600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PROCEDIMIENTO </a:t>
            </a:r>
            <a:r>
              <a:rPr lang="es-MX" sz="1600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DIFUSIÓN </a:t>
            </a:r>
            <a:r>
              <a:rPr lang="es-MX" sz="1600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DE LA OFERTA </a:t>
            </a:r>
            <a:r>
              <a:rPr lang="es-MX" sz="1600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EDUCATIVA</a:t>
            </a:r>
            <a:endParaRPr lang="es-ES" sz="1600" b="1" spc="-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9136537" y="539398"/>
            <a:ext cx="28825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err="1" smtClean="0">
                <a:latin typeface="Arial Narrow" panose="020B0606020202030204" pitchFamily="34" charset="0"/>
              </a:rPr>
              <a:t>M.A</a:t>
            </a:r>
            <a:r>
              <a:rPr lang="es-MX" sz="1000" b="1" dirty="0" smtClean="0">
                <a:latin typeface="Arial Narrow" panose="020B0606020202030204" pitchFamily="34" charset="0"/>
              </a:rPr>
              <a:t>. </a:t>
            </a:r>
            <a:r>
              <a:rPr lang="es-MX" sz="1000" b="1" dirty="0" smtClean="0">
                <a:latin typeface="Arial Narrow" panose="020B0606020202030204" pitchFamily="34" charset="0"/>
              </a:rPr>
              <a:t>Ana </a:t>
            </a:r>
            <a:r>
              <a:rPr lang="es-MX" sz="1000" b="1" dirty="0">
                <a:latin typeface="Arial Narrow" panose="020B0606020202030204" pitchFamily="34" charset="0"/>
              </a:rPr>
              <a:t>Silvia López Millán 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del Departamento de Comunicación y Difusión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3417</TotalTime>
  <Words>546</Words>
  <Application>Microsoft Office PowerPoint</Application>
  <PresentationFormat>Panorámica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Wingdings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SERGIO TADEO LEYVA FIMBRES</cp:lastModifiedBy>
  <cp:revision>62</cp:revision>
  <cp:lastPrinted>2018-02-27T02:28:47Z</cp:lastPrinted>
  <dcterms:created xsi:type="dcterms:W3CDTF">2017-10-05T18:52:50Z</dcterms:created>
  <dcterms:modified xsi:type="dcterms:W3CDTF">2019-03-01T01:15:14Z</dcterms:modified>
</cp:coreProperties>
</file>